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notesSlides/notesSlide13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56" r:id="rId2"/>
    <p:sldId id="257" r:id="rId3"/>
    <p:sldId id="258" r:id="rId4"/>
    <p:sldId id="259" r:id="rId5"/>
    <p:sldId id="260" r:id="rId6"/>
    <p:sldId id="261" r:id="rId7"/>
    <p:sldId id="266" r:id="rId8"/>
    <p:sldId id="262" r:id="rId9"/>
    <p:sldId id="263" r:id="rId10"/>
    <p:sldId id="264" r:id="rId11"/>
    <p:sldId id="265" r:id="rId12"/>
    <p:sldId id="267" r:id="rId13"/>
    <p:sldId id="268" r:id="rId14"/>
    <p:sldId id="269" r:id="rId15"/>
    <p:sldId id="270" r:id="rId16"/>
    <p:sldId id="271" r:id="rId17"/>
    <p:sldId id="272" r:id="rId18"/>
  </p:sldIdLst>
  <p:sldSz cx="9144000" cy="5143500" type="screen16x9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78276" autoAdjust="0"/>
  </p:normalViewPr>
  <p:slideViewPr>
    <p:cSldViewPr>
      <p:cViewPr varScale="1">
        <p:scale>
          <a:sx n="117" d="100"/>
          <a:sy n="117" d="100"/>
        </p:scale>
        <p:origin x="-588" y="-9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zaglavlj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3" name="Rezervirano mjesto datum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B44F368-FD69-47C5-B16A-91D23F7E8287}" type="datetimeFigureOut">
              <a:rPr lang="hr-HR" smtClean="0"/>
              <a:pPr/>
              <a:t>19.9.2019.</a:t>
            </a:fld>
            <a:endParaRPr lang="hr-HR"/>
          </a:p>
        </p:txBody>
      </p:sp>
      <p:sp>
        <p:nvSpPr>
          <p:cNvPr id="4" name="Rezervirano mjesto slike slajd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r-HR"/>
          </a:p>
        </p:txBody>
      </p:sp>
      <p:sp>
        <p:nvSpPr>
          <p:cNvPr id="5" name="Rezervirano mjesto bilježaka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47CAA0A-CD59-4CAC-B446-899ED26B11C3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3901591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e-sfera.hr/dodatni-digitalni-sadrzaji/001bacfc-96ff-4254-8811-cc3282453d8a/" TargetMode="External"/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hrsume.hr/index.php/hr/75-news/latest-news/359-drveceuparkovima" TargetMode="External"/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://www.enciklopedija.hr/natuknica.aspx?ID=22331" TargetMode="External"/></Relationships>
</file>

<file path=ppt/notesSlides/_rels/notes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entralparknyc.org/" TargetMode="External"/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://park-maksimir.hr/" TargetMode="External"/></Relationships>
</file>

<file path=ppt/notesSlides/_rels/notes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ted.com/talks/greta_thunberg_the_disarming_case_to_act_right_now_on_climate/footnotes?utm_source=facebook.com&amp;utm_medium=social&amp;utm_campaign=tedspread&amp;fbclid=IwAR21DfFWrGSon-5D1CsDbBq8OHSgyICyXcagmK4754iXYN9HL6zn3B-qBn8" TargetMode="External"/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travel-advisor.eu/murmansk/" TargetMode="External"/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edioteka.hr/portal/ss_geografija2.php?ktg=7&amp;pktg=&amp;mid=70" TargetMode="External"/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rometeo.hr/klima/" TargetMode="External"/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tportal.hr/vijesti/clanak/moskvu-u-prosincu-sunce-obasjavalo-sest-minuta-20180119" TargetMode="External"/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s://hr.rbth.com/politics/2013/12/28/sve_sto_ste_oduvijek_zeljeli_znati_o_ruskoj_zimi_a_niste_se_usudili__24285" TargetMode="External"/></Relationships>
</file>

<file path=ppt/notesSlides/_rels/notes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rijeka.meteoadriatic.net/o-meteorologiji/klima/" TargetMode="External"/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onlinerjecnik.com/rjecnik/strane-rijeci/prisoj" TargetMode="External"/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blog.meteo-info.hr/meteorologija/vjetrovi-u-hrvatskoj/" TargetMode="External"/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lobodnadalmacija.hr/mozaik/zivot/clanak/id/315482/stipe-bozic-otkriva-tajne-jedne-od-najstarijih-pustinja-na-svijetu-namib-beskrajna-suha-pustos" TargetMode="External"/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r-HR" smtClean="0">
                <a:hlinkClick r:id="rId3"/>
              </a:rPr>
              <a:t>https://www.e-sfera.hr/dodatni-digitalni-sadrzaji/001bacfc-96ff-4254-8811-cc3282453d8a/</a:t>
            </a:r>
            <a:endParaRPr lang="hr-HR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7CAA0A-CD59-4CAC-B446-899ED26B11C3}" type="slidenum">
              <a:rPr lang="hr-HR" smtClean="0"/>
              <a:pPr/>
              <a:t>1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98936018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r-HR" dirty="0" smtClean="0">
                <a:hlinkClick r:id="rId3"/>
              </a:rPr>
              <a:t>https://www.hrsume.hr/index.php/hr/75-news/latest-news/359-drveceuparkovima</a:t>
            </a:r>
            <a:endParaRPr lang="hr-HR" dirty="0" smtClean="0"/>
          </a:p>
          <a:p>
            <a:r>
              <a:rPr lang="hr-HR" dirty="0" smtClean="0">
                <a:hlinkClick r:id="rId4"/>
              </a:rPr>
              <a:t>http://www.enciklopedija.hr/natuknica.aspx?ID=22331</a:t>
            </a:r>
            <a:endParaRPr lang="hr-HR" dirty="0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7CAA0A-CD59-4CAC-B446-899ED26B11C3}" type="slidenum">
              <a:rPr lang="hr-HR" smtClean="0"/>
              <a:pPr/>
              <a:t>10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253298727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r-HR" dirty="0" smtClean="0">
                <a:hlinkClick r:id="rId3"/>
              </a:rPr>
              <a:t>http://www.centralparknyc.org/</a:t>
            </a:r>
            <a:endParaRPr lang="hr-HR" dirty="0" smtClean="0"/>
          </a:p>
          <a:p>
            <a:r>
              <a:rPr lang="hr-HR" dirty="0" smtClean="0">
                <a:hlinkClick r:id="rId4"/>
              </a:rPr>
              <a:t>http://park-maksimir.hr/</a:t>
            </a:r>
            <a:endParaRPr lang="hr-HR" dirty="0" smtClean="0"/>
          </a:p>
          <a:p>
            <a:endParaRPr lang="hr-HR" dirty="0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7CAA0A-CD59-4CAC-B446-899ED26B11C3}" type="slidenum">
              <a:rPr lang="hr-HR" smtClean="0"/>
              <a:pPr/>
              <a:t>11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349227645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r-HR" dirty="0" smtClean="0">
                <a:hlinkClick r:id="rId3"/>
              </a:rPr>
              <a:t>https://www.ted.com/talks/greta_thunberg_the_disarming_case_to_act_right_now_on_climate/footnotes?utm_source=facebook.com&amp;utm_medium=social&amp;utm_campaign=tedspread&amp;fbclid=IwAR21DfFWrGSon-5D1CsDbBq8OHSgyICyXcagmK4754iXYN9HL6zn3B-qBn8</a:t>
            </a:r>
            <a:endParaRPr lang="hr-HR" dirty="0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7CAA0A-CD59-4CAC-B446-899ED26B11C3}" type="slidenum">
              <a:rPr lang="hr-HR" smtClean="0"/>
              <a:pPr/>
              <a:t>12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309972971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7CAA0A-CD59-4CAC-B446-899ED26B11C3}" type="slidenum">
              <a:rPr lang="hr-HR" smtClean="0"/>
              <a:pPr/>
              <a:t>14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117435935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r-HR" dirty="0" smtClean="0">
                <a:hlinkClick r:id="rId3"/>
              </a:rPr>
              <a:t>https://www.travel-advisor.eu/murmansk/</a:t>
            </a:r>
            <a:endParaRPr lang="hr-HR" dirty="0" smtClean="0"/>
          </a:p>
          <a:p>
            <a:endParaRPr lang="hr-HR" dirty="0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7CAA0A-CD59-4CAC-B446-899ED26B11C3}" type="slidenum">
              <a:rPr lang="hr-HR" smtClean="0"/>
              <a:pPr/>
              <a:t>2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310415751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r-HR" dirty="0" smtClean="0">
                <a:hlinkClick r:id="rId3"/>
              </a:rPr>
              <a:t>http://www.medioteka.hr/portal/ss_geografija2.php?ktg=7&amp;pktg=&amp;mid=70</a:t>
            </a:r>
            <a:endParaRPr lang="hr-HR" dirty="0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7CAA0A-CD59-4CAC-B446-899ED26B11C3}" type="slidenum">
              <a:rPr lang="hr-HR" smtClean="0"/>
              <a:pPr/>
              <a:t>3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205693407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r-HR" dirty="0" smtClean="0">
                <a:hlinkClick r:id="rId3"/>
              </a:rPr>
              <a:t>https://www.crometeo.hr/klima/</a:t>
            </a:r>
            <a:endParaRPr lang="hr-HR" dirty="0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7CAA0A-CD59-4CAC-B446-899ED26B11C3}" type="slidenum">
              <a:rPr lang="hr-HR" smtClean="0"/>
              <a:pPr/>
              <a:t>4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73235959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r-HR" dirty="0" smtClean="0">
                <a:hlinkClick r:id="rId3"/>
              </a:rPr>
              <a:t>https://www.tportal.hr/vijesti/clanak/moskvu-u-prosincu-sunce-obasjavalo-sest-minuta-20180119</a:t>
            </a:r>
            <a:endParaRPr lang="hr-HR" dirty="0" smtClean="0"/>
          </a:p>
          <a:p>
            <a:r>
              <a:rPr lang="hr-HR" dirty="0" smtClean="0">
                <a:hlinkClick r:id="rId4"/>
              </a:rPr>
              <a:t>https://hr.rbth.com/politics/2013/12/28/sve_sto_ste_oduvijek_zeljeli_znati_o_ruskoj_zimi_a_niste_se_usudili__24285</a:t>
            </a:r>
            <a:endParaRPr lang="hr-HR" dirty="0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7CAA0A-CD59-4CAC-B446-899ED26B11C3}" type="slidenum">
              <a:rPr lang="hr-HR" smtClean="0"/>
              <a:pPr/>
              <a:t>5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249294465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r-HR" dirty="0" smtClean="0">
                <a:hlinkClick r:id="rId3"/>
              </a:rPr>
              <a:t>https://rijeka.meteoadriatic.net/o-meteorologiji/klima/</a:t>
            </a:r>
            <a:endParaRPr lang="hr-HR" dirty="0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7CAA0A-CD59-4CAC-B446-899ED26B11C3}" type="slidenum">
              <a:rPr lang="hr-HR" smtClean="0"/>
              <a:pPr/>
              <a:t>6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158500193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r-HR" dirty="0" smtClean="0">
                <a:hlinkClick r:id="rId3"/>
              </a:rPr>
              <a:t>http://onlinerjecnik.com/rjecnik/strane-rijeci/prisoj</a:t>
            </a:r>
            <a:endParaRPr lang="hr-HR" dirty="0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7CAA0A-CD59-4CAC-B446-899ED26B11C3}" type="slidenum">
              <a:rPr lang="hr-HR" smtClean="0"/>
              <a:pPr/>
              <a:t>7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287852285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r-HR" dirty="0" smtClean="0">
                <a:hlinkClick r:id="rId3"/>
              </a:rPr>
              <a:t>https://blog.meteo-info.hr/meteorologija/vjetrovi-u-hrvatskoj/</a:t>
            </a:r>
            <a:endParaRPr lang="hr-HR" dirty="0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7CAA0A-CD59-4CAC-B446-899ED26B11C3}" type="slidenum">
              <a:rPr lang="hr-HR" smtClean="0"/>
              <a:pPr/>
              <a:t>8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119857892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r-HR" dirty="0" smtClean="0">
                <a:hlinkClick r:id="rId3"/>
              </a:rPr>
              <a:t>https://www.slobodnadalmacija.hr/mozaik/zivot/clanak/id/315482/stipe-bozic-otkriva-tajne-jedne-od-najstarijih-pustinja-na-svijetu-namib-beskrajna-suha-pustos</a:t>
            </a:r>
            <a:endParaRPr lang="hr-HR" dirty="0" smtClean="0"/>
          </a:p>
          <a:p>
            <a:endParaRPr lang="hr-HR" dirty="0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7CAA0A-CD59-4CAC-B446-899ED26B11C3}" type="slidenum">
              <a:rPr lang="hr-HR" smtClean="0"/>
              <a:pPr/>
              <a:t>9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2725130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BDADFE-F8E7-40E7-808B-234CA2FB8044}" type="datetimeFigureOut">
              <a:rPr lang="hr-HR" smtClean="0"/>
              <a:pPr/>
              <a:t>19.9.2019.</a:t>
            </a:fld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978543-5F56-45BB-BC09-25B1832FEAFE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27002901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71550"/>
            <a:ext cx="8229600" cy="713234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63637"/>
            <a:ext cx="8229600" cy="303098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BDADFE-F8E7-40E7-808B-234CA2FB8044}" type="datetimeFigureOut">
              <a:rPr lang="hr-HR" smtClean="0"/>
              <a:pPr/>
              <a:t>19.9.2019.</a:t>
            </a:fld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978543-5F56-45BB-BC09-25B1832FEAFE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35247246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BDADFE-F8E7-40E7-808B-234CA2FB8044}" type="datetimeFigureOut">
              <a:rPr lang="hr-HR" smtClean="0"/>
              <a:pPr/>
              <a:t>19.9.2019.</a:t>
            </a:fld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978543-5F56-45BB-BC09-25B1832FEAFE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12238305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BDADFE-F8E7-40E7-808B-234CA2FB8044}" type="datetimeFigureOut">
              <a:rPr lang="hr-HR" smtClean="0"/>
              <a:pPr/>
              <a:t>19.9.2019.</a:t>
            </a:fld>
            <a:endParaRPr lang="hr-H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978543-5F56-45BB-BC09-25B1832FEAFE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12908747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BDADFE-F8E7-40E7-808B-234CA2FB8044}" type="datetimeFigureOut">
              <a:rPr lang="hr-HR" smtClean="0"/>
              <a:pPr/>
              <a:t>19.9.2019.</a:t>
            </a:fld>
            <a:endParaRPr lang="hr-H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978543-5F56-45BB-BC09-25B1832FEAFE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11537542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BDADFE-F8E7-40E7-808B-234CA2FB8044}" type="datetimeFigureOut">
              <a:rPr lang="hr-HR" smtClean="0"/>
              <a:pPr/>
              <a:t>19.9.2019.</a:t>
            </a:fld>
            <a:endParaRPr lang="hr-H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978543-5F56-45BB-BC09-25B1832FEAFE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10876108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/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707904" y="4809861"/>
            <a:ext cx="1728192" cy="333639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665547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65395"/>
            <a:ext cx="8229600" cy="302922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hr-H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BDADFE-F8E7-40E7-808B-234CA2FB8044}" type="datetimeFigureOut">
              <a:rPr lang="hr-HR" smtClean="0"/>
              <a:pPr/>
              <a:t>19.9.2019.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978543-5F56-45BB-BC09-25B1832FEAFE}" type="slidenum">
              <a:rPr lang="hr-HR" smtClean="0"/>
              <a:pPr/>
              <a:t>‹#›</a:t>
            </a:fld>
            <a:endParaRPr lang="hr-HR"/>
          </a:p>
        </p:txBody>
      </p:sp>
      <p:pic>
        <p:nvPicPr>
          <p:cNvPr id="9" name="Picture 8" descr="GEA-2.jpg"/>
          <p:cNvPicPr>
            <a:picLocks noChangeAspect="1"/>
          </p:cNvPicPr>
          <p:nvPr userDrawn="1"/>
        </p:nvPicPr>
        <p:blipFill>
          <a:blip r:embed="rId9" cstate="print"/>
          <a:stretch>
            <a:fillRect/>
          </a:stretch>
        </p:blipFill>
        <p:spPr>
          <a:xfrm>
            <a:off x="0" y="0"/>
            <a:ext cx="9144000" cy="7191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465295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3" r:id="rId4"/>
    <p:sldLayoutId id="2147483654" r:id="rId5"/>
    <p:sldLayoutId id="2147483655" r:id="rId6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R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ogle.com/maps/place/Murmansk,+Murmansk+Oblast,+Russia/@67.1854132,29.3563786,5.62z/data=!4m5!3m4!1s0x44341030ed0c22d5:0x98c6ba30cbc321a5!8m2!3d68.9585244!4d33.0826598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r-HR" dirty="0" smtClean="0"/>
              <a:t>Klimatski </a:t>
            </a:r>
            <a:r>
              <a:rPr lang="hr-HR" dirty="0"/>
              <a:t>čimbenici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hr-HR" dirty="0" smtClean="0"/>
              <a:t>Vrijeme i klima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xmlns="" val="29591754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hr-HR" dirty="0" smtClean="0"/>
              <a:t>Biljni pokrov i čovjek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457200" y="1563637"/>
            <a:ext cx="4258816" cy="3312369"/>
          </a:xfrm>
        </p:spPr>
        <p:txBody>
          <a:bodyPr>
            <a:normAutofit fontScale="92500" lnSpcReduction="20000"/>
          </a:bodyPr>
          <a:lstStyle/>
          <a:p>
            <a:r>
              <a:rPr lang="hr-HR" dirty="0" smtClean="0"/>
              <a:t>Biljni pokrov – zagrijavanje površine i vlažnost zraka</a:t>
            </a:r>
          </a:p>
          <a:p>
            <a:r>
              <a:rPr lang="hr-HR" dirty="0" smtClean="0"/>
              <a:t>Utjecaj čovjeka – oslobađanje stakleničkih plinova</a:t>
            </a:r>
          </a:p>
          <a:p>
            <a:r>
              <a:rPr lang="hr-HR" dirty="0" smtClean="0"/>
              <a:t>Zatopljenje svjetskih razmjera</a:t>
            </a:r>
            <a:endParaRPr lang="hr-HR" dirty="0"/>
          </a:p>
        </p:txBody>
      </p:sp>
      <p:pic>
        <p:nvPicPr>
          <p:cNvPr id="5" name="Picture 4" descr="C:\Users\Svjetlana\Documents\školska knjiga\ppt predlosci i slike\smanjene\026_sh63705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96136" y="880078"/>
            <a:ext cx="2759963" cy="4139944"/>
          </a:xfrm>
          <a:prstGeom prst="rect">
            <a:avLst/>
          </a:prstGeom>
          <a:noFill/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99992" y="1851670"/>
            <a:ext cx="4338049" cy="24724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27611795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915566"/>
            <a:ext cx="8229600" cy="713234"/>
          </a:xfrm>
        </p:spPr>
        <p:txBody>
          <a:bodyPr>
            <a:noAutofit/>
          </a:bodyPr>
          <a:lstStyle/>
          <a:p>
            <a:r>
              <a:rPr lang="hr-HR" sz="1600" dirty="0"/>
              <a:t>Park Maksimir (1) najveći je park u gradu Zagrebu, a Central park (2) u New Yorku najveći je na svijetu. </a:t>
            </a:r>
            <a:r>
              <a:rPr lang="hr-HR" sz="1600" i="1" dirty="0"/>
              <a:t>Kako se naziva park u gradu u kojemu stanujete, ili u vama najbližem gradu? </a:t>
            </a:r>
            <a:endParaRPr lang="hr-HR" sz="1600" dirty="0"/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75594" y="1635646"/>
            <a:ext cx="8592812" cy="30963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8091291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440871"/>
            <a:ext cx="9144000" cy="42617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8107055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hr-HR" dirty="0" smtClean="0"/>
              <a:t>Ponavljanje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457200" y="1563637"/>
            <a:ext cx="3826768" cy="3456385"/>
          </a:xfrm>
        </p:spPr>
        <p:txBody>
          <a:bodyPr>
            <a:normAutofit fontScale="62500" lnSpcReduction="20000"/>
          </a:bodyPr>
          <a:lstStyle/>
          <a:p>
            <a:r>
              <a:rPr lang="hr-HR" dirty="0" smtClean="0"/>
              <a:t>Imenujte najvažnije klimatske čimbenike.</a:t>
            </a:r>
          </a:p>
          <a:p>
            <a:r>
              <a:rPr lang="hr-HR" dirty="0" smtClean="0"/>
              <a:t>Opišite kako udaljenost od ekvatora djeluje na klimu.</a:t>
            </a:r>
          </a:p>
          <a:p>
            <a:r>
              <a:rPr lang="hr-HR" dirty="0"/>
              <a:t>Zašto se klima ne poklapa s toplinskim pojasevima</a:t>
            </a:r>
            <a:r>
              <a:rPr lang="hr-HR" dirty="0" smtClean="0"/>
              <a:t>?</a:t>
            </a:r>
          </a:p>
          <a:p>
            <a:r>
              <a:rPr lang="hr-HR" dirty="0" smtClean="0"/>
              <a:t>Opišite utjecaj raspodjele kopna i mora na temperaturu zraka prema priloženoj slici.</a:t>
            </a:r>
          </a:p>
          <a:p>
            <a:r>
              <a:rPr lang="hr-HR" dirty="0"/>
              <a:t>Kakve su razlike u zagrijavanju i hlađenju kopna i mora?</a:t>
            </a:r>
          </a:p>
          <a:p>
            <a:pPr marL="0" indent="0">
              <a:buNone/>
            </a:pPr>
            <a:endParaRPr lang="hr-HR" dirty="0"/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716016" y="1275606"/>
            <a:ext cx="4167277" cy="34351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594549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hr-HR" dirty="0" smtClean="0"/>
              <a:t>Ponavljanje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457200" y="1563637"/>
            <a:ext cx="3754760" cy="3030985"/>
          </a:xfrm>
        </p:spPr>
        <p:txBody>
          <a:bodyPr>
            <a:normAutofit fontScale="92500" lnSpcReduction="20000"/>
          </a:bodyPr>
          <a:lstStyle/>
          <a:p>
            <a:r>
              <a:rPr lang="hr-HR" dirty="0" smtClean="0"/>
              <a:t>Opišite utjecaj reljefa na klimu na priloženim fotografijama.</a:t>
            </a:r>
          </a:p>
          <a:p>
            <a:r>
              <a:rPr lang="hr-HR" dirty="0"/>
              <a:t>Kako se mijenja klima na visokim planinama?</a:t>
            </a:r>
          </a:p>
          <a:p>
            <a:endParaRPr lang="hr-HR" dirty="0"/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438650" y="1203598"/>
            <a:ext cx="4248150" cy="3486150"/>
          </a:xfrm>
          <a:prstGeom prst="rect">
            <a:avLst/>
          </a:prstGeom>
        </p:spPr>
      </p:pic>
      <p:pic>
        <p:nvPicPr>
          <p:cNvPr id="5" name="Picture 4" descr="Fotografija Svjetlane ViÅ¡niÄ.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398004" y="1224372"/>
            <a:ext cx="4329442" cy="32470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4474667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hr-HR" dirty="0" smtClean="0"/>
              <a:t>Ponavljanje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457200" y="1563637"/>
            <a:ext cx="4114800" cy="3030985"/>
          </a:xfrm>
        </p:spPr>
        <p:txBody>
          <a:bodyPr>
            <a:normAutofit lnSpcReduction="10000"/>
          </a:bodyPr>
          <a:lstStyle/>
          <a:p>
            <a:r>
              <a:rPr lang="hr-HR" dirty="0"/>
              <a:t>Kakva je razlika puše li prevladavajući vjetar nad toplim ili hladnim morem</a:t>
            </a:r>
            <a:r>
              <a:rPr lang="hr-HR" dirty="0" smtClean="0"/>
              <a:t>?</a:t>
            </a:r>
          </a:p>
          <a:p>
            <a:r>
              <a:rPr lang="hr-HR" dirty="0" smtClean="0"/>
              <a:t>Kako morske struje utječu na klimu?</a:t>
            </a:r>
            <a:endParaRPr lang="hr-HR" dirty="0"/>
          </a:p>
          <a:p>
            <a:endParaRPr lang="hr-HR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16016" y="809451"/>
            <a:ext cx="3970784" cy="4298163"/>
          </a:xfrm>
          <a:prstGeom prst="rect">
            <a:avLst/>
          </a:prstGeom>
          <a:noFill/>
          <a:ln w="9525">
            <a:solidFill>
              <a:schemeClr val="accent1">
                <a:lumMod val="75000"/>
              </a:schemeClr>
            </a:solidFill>
            <a:miter lim="800000"/>
            <a:headEnd/>
            <a:tailEnd/>
          </a:ln>
          <a:effectLst/>
        </p:spPr>
      </p:pic>
      <p:sp>
        <p:nvSpPr>
          <p:cNvPr id="5" name="Freeform 9"/>
          <p:cNvSpPr/>
          <p:nvPr/>
        </p:nvSpPr>
        <p:spPr>
          <a:xfrm>
            <a:off x="6487668" y="4046500"/>
            <a:ext cx="532720" cy="646161"/>
          </a:xfrm>
          <a:custGeom>
            <a:avLst/>
            <a:gdLst>
              <a:gd name="connsiteX0" fmla="*/ 0 w 566737"/>
              <a:gd name="connsiteY0" fmla="*/ 57150 h 785812"/>
              <a:gd name="connsiteX1" fmla="*/ 9525 w 566737"/>
              <a:gd name="connsiteY1" fmla="*/ 133350 h 785812"/>
              <a:gd name="connsiteX2" fmla="*/ 42862 w 566737"/>
              <a:gd name="connsiteY2" fmla="*/ 190500 h 785812"/>
              <a:gd name="connsiteX3" fmla="*/ 95250 w 566737"/>
              <a:gd name="connsiteY3" fmla="*/ 228600 h 785812"/>
              <a:gd name="connsiteX4" fmla="*/ 104775 w 566737"/>
              <a:gd name="connsiteY4" fmla="*/ 290512 h 785812"/>
              <a:gd name="connsiteX5" fmla="*/ 161925 w 566737"/>
              <a:gd name="connsiteY5" fmla="*/ 361950 h 785812"/>
              <a:gd name="connsiteX6" fmla="*/ 176212 w 566737"/>
              <a:gd name="connsiteY6" fmla="*/ 428625 h 785812"/>
              <a:gd name="connsiteX7" fmla="*/ 176212 w 566737"/>
              <a:gd name="connsiteY7" fmla="*/ 523875 h 785812"/>
              <a:gd name="connsiteX8" fmla="*/ 195262 w 566737"/>
              <a:gd name="connsiteY8" fmla="*/ 576262 h 785812"/>
              <a:gd name="connsiteX9" fmla="*/ 209550 w 566737"/>
              <a:gd name="connsiteY9" fmla="*/ 657225 h 785812"/>
              <a:gd name="connsiteX10" fmla="*/ 233362 w 566737"/>
              <a:gd name="connsiteY10" fmla="*/ 747712 h 785812"/>
              <a:gd name="connsiteX11" fmla="*/ 285750 w 566737"/>
              <a:gd name="connsiteY11" fmla="*/ 785812 h 785812"/>
              <a:gd name="connsiteX12" fmla="*/ 390525 w 566737"/>
              <a:gd name="connsiteY12" fmla="*/ 762000 h 785812"/>
              <a:gd name="connsiteX13" fmla="*/ 457200 w 566737"/>
              <a:gd name="connsiteY13" fmla="*/ 709612 h 785812"/>
              <a:gd name="connsiteX14" fmla="*/ 500062 w 566737"/>
              <a:gd name="connsiteY14" fmla="*/ 581025 h 785812"/>
              <a:gd name="connsiteX15" fmla="*/ 566737 w 566737"/>
              <a:gd name="connsiteY15" fmla="*/ 523875 h 785812"/>
              <a:gd name="connsiteX16" fmla="*/ 528637 w 566737"/>
              <a:gd name="connsiteY16" fmla="*/ 461962 h 785812"/>
              <a:gd name="connsiteX17" fmla="*/ 514350 w 566737"/>
              <a:gd name="connsiteY17" fmla="*/ 381000 h 785812"/>
              <a:gd name="connsiteX18" fmla="*/ 438150 w 566737"/>
              <a:gd name="connsiteY18" fmla="*/ 342900 h 785812"/>
              <a:gd name="connsiteX19" fmla="*/ 381000 w 566737"/>
              <a:gd name="connsiteY19" fmla="*/ 300037 h 785812"/>
              <a:gd name="connsiteX20" fmla="*/ 309562 w 566737"/>
              <a:gd name="connsiteY20" fmla="*/ 214312 h 785812"/>
              <a:gd name="connsiteX21" fmla="*/ 257175 w 566737"/>
              <a:gd name="connsiteY21" fmla="*/ 104775 h 785812"/>
              <a:gd name="connsiteX22" fmla="*/ 219075 w 566737"/>
              <a:gd name="connsiteY22" fmla="*/ 9525 h 785812"/>
              <a:gd name="connsiteX23" fmla="*/ 95250 w 566737"/>
              <a:gd name="connsiteY23" fmla="*/ 9525 h 785812"/>
              <a:gd name="connsiteX24" fmla="*/ 14287 w 566737"/>
              <a:gd name="connsiteY24" fmla="*/ 0 h 785812"/>
              <a:gd name="connsiteX25" fmla="*/ 0 w 566737"/>
              <a:gd name="connsiteY25" fmla="*/ 57150 h 7858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566737" h="785812">
                <a:moveTo>
                  <a:pt x="0" y="57150"/>
                </a:moveTo>
                <a:lnTo>
                  <a:pt x="9525" y="133350"/>
                </a:lnTo>
                <a:lnTo>
                  <a:pt x="42862" y="190500"/>
                </a:lnTo>
                <a:lnTo>
                  <a:pt x="95250" y="228600"/>
                </a:lnTo>
                <a:cubicBezTo>
                  <a:pt x="100333" y="284522"/>
                  <a:pt x="92170" y="265304"/>
                  <a:pt x="104775" y="290512"/>
                </a:cubicBezTo>
                <a:lnTo>
                  <a:pt x="161925" y="361950"/>
                </a:lnTo>
                <a:lnTo>
                  <a:pt x="176212" y="428625"/>
                </a:lnTo>
                <a:lnTo>
                  <a:pt x="176212" y="523875"/>
                </a:lnTo>
                <a:lnTo>
                  <a:pt x="195262" y="576262"/>
                </a:lnTo>
                <a:cubicBezTo>
                  <a:pt x="209843" y="654022"/>
                  <a:pt x="209550" y="626619"/>
                  <a:pt x="209550" y="657225"/>
                </a:cubicBezTo>
                <a:lnTo>
                  <a:pt x="233362" y="747712"/>
                </a:lnTo>
                <a:lnTo>
                  <a:pt x="285750" y="785812"/>
                </a:lnTo>
                <a:cubicBezTo>
                  <a:pt x="387306" y="761632"/>
                  <a:pt x="351493" y="762000"/>
                  <a:pt x="390525" y="762000"/>
                </a:cubicBezTo>
                <a:lnTo>
                  <a:pt x="457200" y="709612"/>
                </a:lnTo>
                <a:lnTo>
                  <a:pt x="500062" y="581025"/>
                </a:lnTo>
                <a:lnTo>
                  <a:pt x="566737" y="523875"/>
                </a:lnTo>
                <a:cubicBezTo>
                  <a:pt x="527756" y="465404"/>
                  <a:pt x="528637" y="489620"/>
                  <a:pt x="528637" y="461962"/>
                </a:cubicBezTo>
                <a:lnTo>
                  <a:pt x="514350" y="381000"/>
                </a:lnTo>
                <a:cubicBezTo>
                  <a:pt x="451916" y="339378"/>
                  <a:pt x="480095" y="342900"/>
                  <a:pt x="438150" y="342900"/>
                </a:cubicBezTo>
                <a:lnTo>
                  <a:pt x="381000" y="300037"/>
                </a:lnTo>
                <a:lnTo>
                  <a:pt x="309562" y="214312"/>
                </a:lnTo>
                <a:lnTo>
                  <a:pt x="257175" y="104775"/>
                </a:lnTo>
                <a:lnTo>
                  <a:pt x="219075" y="9525"/>
                </a:lnTo>
                <a:lnTo>
                  <a:pt x="95250" y="9525"/>
                </a:lnTo>
                <a:lnTo>
                  <a:pt x="14287" y="0"/>
                </a:lnTo>
                <a:lnTo>
                  <a:pt x="0" y="57150"/>
                </a:lnTo>
                <a:close/>
              </a:path>
            </a:pathLst>
          </a:cu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 dirty="0"/>
          </a:p>
        </p:txBody>
      </p:sp>
      <p:sp>
        <p:nvSpPr>
          <p:cNvPr id="6" name="TextBox 10"/>
          <p:cNvSpPr txBox="1"/>
          <p:nvPr/>
        </p:nvSpPr>
        <p:spPr>
          <a:xfrm>
            <a:off x="6411760" y="4128361"/>
            <a:ext cx="12113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400" dirty="0" smtClean="0"/>
              <a:t>Pustinja </a:t>
            </a:r>
            <a:br>
              <a:rPr lang="hr-HR" sz="1400" dirty="0" smtClean="0"/>
            </a:br>
            <a:r>
              <a:rPr lang="hr-HR" sz="1400" dirty="0" smtClean="0"/>
              <a:t>Namib</a:t>
            </a:r>
            <a:endParaRPr lang="hr-HR" sz="1400" dirty="0"/>
          </a:p>
        </p:txBody>
      </p:sp>
    </p:spTree>
    <p:extLst>
      <p:ext uri="{BB962C8B-B14F-4D97-AF65-F5344CB8AC3E}">
        <p14:creationId xmlns:p14="http://schemas.microsoft.com/office/powerpoint/2010/main" xmlns="" val="27538529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hr-HR" dirty="0" smtClean="0"/>
              <a:t>Ponavljanje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457200" y="1563637"/>
            <a:ext cx="4114800" cy="3030985"/>
          </a:xfrm>
        </p:spPr>
        <p:txBody>
          <a:bodyPr/>
          <a:lstStyle/>
          <a:p>
            <a:r>
              <a:rPr lang="hr-HR" dirty="0" smtClean="0"/>
              <a:t>Kako biljni pokrov utječe na klimu?</a:t>
            </a:r>
          </a:p>
          <a:p>
            <a:r>
              <a:rPr lang="hr-HR" dirty="0" smtClean="0"/>
              <a:t>U čemu se ogleda najvažniji utjecaj čovjeka na klimu?</a:t>
            </a:r>
            <a:endParaRPr lang="hr-HR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0" y="783871"/>
            <a:ext cx="3642328" cy="20759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Slika 4"/>
          <p:cNvPicPr>
            <a:picLocks noChangeAspect="1"/>
          </p:cNvPicPr>
          <p:nvPr/>
        </p:nvPicPr>
        <p:blipFill rotWithShape="1">
          <a:blip r:embed="rId3" cstate="print"/>
          <a:srcRect l="31100" t="7759" r="2750" b="4380"/>
          <a:stretch/>
        </p:blipFill>
        <p:spPr>
          <a:xfrm>
            <a:off x="5585777" y="2931790"/>
            <a:ext cx="3373298" cy="20882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4904256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slov 3"/>
          <p:cNvSpPr>
            <a:spLocks noGrp="1"/>
          </p:cNvSpPr>
          <p:nvPr>
            <p:ph type="ctrTitle"/>
          </p:nvPr>
        </p:nvSpPr>
        <p:spPr>
          <a:xfrm>
            <a:off x="683568" y="1203598"/>
            <a:ext cx="7772400" cy="1102519"/>
          </a:xfrm>
        </p:spPr>
        <p:txBody>
          <a:bodyPr/>
          <a:lstStyle/>
          <a:p>
            <a:r>
              <a:rPr lang="hr-HR" dirty="0" smtClean="0"/>
              <a:t>Hvala na pažnji!</a:t>
            </a:r>
            <a:endParaRPr lang="hr-HR" dirty="0"/>
          </a:p>
        </p:txBody>
      </p:sp>
      <p:pic>
        <p:nvPicPr>
          <p:cNvPr id="7" name="Slika 6"/>
          <p:cNvPicPr>
            <a:picLocks noChangeAspect="1"/>
          </p:cNvPicPr>
          <p:nvPr/>
        </p:nvPicPr>
        <p:blipFill rotWithShape="1"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3155"/>
          <a:stretch/>
        </p:blipFill>
        <p:spPr>
          <a:xfrm>
            <a:off x="3369633" y="2139702"/>
            <a:ext cx="2404733" cy="22426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1434581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r-HR" dirty="0" smtClean="0"/>
              <a:t>Zašto se luka </a:t>
            </a:r>
            <a:r>
              <a:rPr lang="hr-HR" dirty="0" err="1" smtClean="0"/>
              <a:t>Murmansk</a:t>
            </a:r>
            <a:r>
              <a:rPr lang="hr-HR" dirty="0" smtClean="0"/>
              <a:t> ne zaleđuje?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457200" y="1563637"/>
            <a:ext cx="3538736" cy="3030985"/>
          </a:xfrm>
        </p:spPr>
        <p:txBody>
          <a:bodyPr>
            <a:normAutofit/>
          </a:bodyPr>
          <a:lstStyle/>
          <a:p>
            <a:r>
              <a:rPr lang="hr-HR" dirty="0" smtClean="0">
                <a:hlinkClick r:id="rId3"/>
              </a:rPr>
              <a:t>Luka </a:t>
            </a:r>
            <a:r>
              <a:rPr lang="hr-HR" dirty="0" err="1" smtClean="0">
                <a:hlinkClick r:id="rId3"/>
              </a:rPr>
              <a:t>Murmansk</a:t>
            </a:r>
            <a:r>
              <a:rPr lang="hr-HR" dirty="0" smtClean="0">
                <a:hlinkClick r:id="rId3"/>
              </a:rPr>
              <a:t> </a:t>
            </a:r>
            <a:endParaRPr lang="hr-HR" dirty="0" smtClean="0"/>
          </a:p>
          <a:p>
            <a:endParaRPr lang="hr-HR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47525" y="1736430"/>
            <a:ext cx="4246678" cy="28829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69843" y="2263573"/>
            <a:ext cx="4176464" cy="23310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17820428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r-HR" dirty="0" smtClean="0"/>
              <a:t>O čemu ovisi klima?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457200" y="1563637"/>
            <a:ext cx="8229600" cy="3240361"/>
          </a:xfrm>
        </p:spPr>
        <p:txBody>
          <a:bodyPr>
            <a:normAutofit fontScale="92500" lnSpcReduction="10000"/>
          </a:bodyPr>
          <a:lstStyle/>
          <a:p>
            <a:r>
              <a:rPr lang="hr-HR" dirty="0" smtClean="0"/>
              <a:t>Klimatski čimbenici:</a:t>
            </a:r>
          </a:p>
          <a:p>
            <a:pPr lvl="4"/>
            <a:r>
              <a:rPr lang="hr-HR" dirty="0" smtClean="0"/>
              <a:t>Udaljenost od ekvatora</a:t>
            </a:r>
          </a:p>
          <a:p>
            <a:pPr lvl="4"/>
            <a:r>
              <a:rPr lang="hr-HR" dirty="0" smtClean="0"/>
              <a:t>Raspodjela kopna i mora</a:t>
            </a:r>
          </a:p>
          <a:p>
            <a:pPr lvl="4"/>
            <a:r>
              <a:rPr lang="hr-HR" dirty="0" smtClean="0"/>
              <a:t>Nadmorska visina</a:t>
            </a:r>
          </a:p>
          <a:p>
            <a:pPr lvl="4"/>
            <a:r>
              <a:rPr lang="hr-HR" dirty="0" smtClean="0"/>
              <a:t>Reljef</a:t>
            </a:r>
          </a:p>
          <a:p>
            <a:pPr lvl="4"/>
            <a:r>
              <a:rPr lang="hr-HR" dirty="0" smtClean="0"/>
              <a:t>Vjetar</a:t>
            </a:r>
          </a:p>
          <a:p>
            <a:pPr lvl="4"/>
            <a:r>
              <a:rPr lang="hr-HR" dirty="0" smtClean="0"/>
              <a:t>Morske struje</a:t>
            </a:r>
          </a:p>
          <a:p>
            <a:pPr lvl="4"/>
            <a:r>
              <a:rPr lang="hr-HR" dirty="0" smtClean="0"/>
              <a:t>Biljni pokrov</a:t>
            </a:r>
          </a:p>
          <a:p>
            <a:pPr lvl="4"/>
            <a:r>
              <a:rPr lang="hr-HR" dirty="0"/>
              <a:t>Č</a:t>
            </a:r>
            <a:r>
              <a:rPr lang="hr-HR" dirty="0" smtClean="0"/>
              <a:t>ovjek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xmlns="" val="25059441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994420"/>
            <a:ext cx="2688394" cy="713234"/>
          </a:xfrm>
        </p:spPr>
        <p:txBody>
          <a:bodyPr>
            <a:normAutofit fontScale="90000"/>
          </a:bodyPr>
          <a:lstStyle/>
          <a:p>
            <a:pPr algn="l"/>
            <a:r>
              <a:rPr lang="hr-HR" dirty="0" smtClean="0"/>
              <a:t>Udaljenost od ekvatora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395536" y="1923678"/>
            <a:ext cx="2688394" cy="3363838"/>
          </a:xfrm>
        </p:spPr>
        <p:txBody>
          <a:bodyPr>
            <a:normAutofit fontScale="85000" lnSpcReduction="20000"/>
          </a:bodyPr>
          <a:lstStyle/>
          <a:p>
            <a:r>
              <a:rPr lang="hr-HR" dirty="0" smtClean="0"/>
              <a:t>Različito zagrijavanje </a:t>
            </a:r>
            <a:r>
              <a:rPr lang="hr-HR" dirty="0" smtClean="0">
                <a:sym typeface="Wingdings" panose="05000000000000000000" pitchFamily="2" charset="2"/>
              </a:rPr>
              <a:t> toplinski pojasevi</a:t>
            </a:r>
          </a:p>
          <a:p>
            <a:r>
              <a:rPr lang="hr-HR" dirty="0" smtClean="0">
                <a:sym typeface="Wingdings" panose="05000000000000000000" pitchFamily="2" charset="2"/>
              </a:rPr>
              <a:t>Oko ekvatora prevladavaju tople klime, oko polova hladne klime</a:t>
            </a:r>
            <a:endParaRPr lang="hr-HR" dirty="0"/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826843" y="987574"/>
            <a:ext cx="3844305" cy="3881484"/>
          </a:xfrm>
          <a:prstGeom prst="rect">
            <a:avLst/>
          </a:prstGeom>
        </p:spPr>
      </p:pic>
      <p:pic>
        <p:nvPicPr>
          <p:cNvPr id="5" name="Slika 4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228657" y="843558"/>
            <a:ext cx="5820047" cy="3816424"/>
          </a:xfrm>
          <a:prstGeom prst="rect">
            <a:avLst/>
          </a:prstGeom>
        </p:spPr>
      </p:pic>
      <p:sp>
        <p:nvSpPr>
          <p:cNvPr id="6" name="Rounded Rectangle 11"/>
          <p:cNvSpPr/>
          <p:nvPr/>
        </p:nvSpPr>
        <p:spPr>
          <a:xfrm>
            <a:off x="7066327" y="3861246"/>
            <a:ext cx="1403402" cy="509964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7" name="Rounded Rectangle 13"/>
          <p:cNvSpPr/>
          <p:nvPr/>
        </p:nvSpPr>
        <p:spPr>
          <a:xfrm>
            <a:off x="4883104" y="995550"/>
            <a:ext cx="3704981" cy="509964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7715731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6" grpId="0" animBg="1"/>
      <p:bldP spid="6" grpId="1" animBg="1"/>
      <p:bldP spid="7" grpId="0" animBg="1"/>
      <p:bldP spid="7" grpId="1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699542"/>
            <a:ext cx="8229600" cy="713234"/>
          </a:xfrm>
        </p:spPr>
        <p:txBody>
          <a:bodyPr>
            <a:normAutofit fontScale="90000"/>
          </a:bodyPr>
          <a:lstStyle/>
          <a:p>
            <a:pPr algn="l"/>
            <a:r>
              <a:rPr lang="hr-HR" dirty="0" smtClean="0"/>
              <a:t>Raspodjela kopna i mora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457200" y="1563637"/>
            <a:ext cx="4114800" cy="3312369"/>
          </a:xfrm>
        </p:spPr>
        <p:txBody>
          <a:bodyPr>
            <a:normAutofit fontScale="85000" lnSpcReduction="10000"/>
          </a:bodyPr>
          <a:lstStyle/>
          <a:p>
            <a:r>
              <a:rPr lang="hr-HR" dirty="0" smtClean="0"/>
              <a:t>Kopno se brzo zagrijava i brzo hladi </a:t>
            </a:r>
            <a:r>
              <a:rPr lang="hr-HR" dirty="0" smtClean="0">
                <a:sym typeface="Wingdings" panose="05000000000000000000" pitchFamily="2" charset="2"/>
              </a:rPr>
              <a:t> </a:t>
            </a:r>
            <a:r>
              <a:rPr lang="hr-HR" i="1" dirty="0" smtClean="0">
                <a:sym typeface="Wingdings" panose="05000000000000000000" pitchFamily="2" charset="2"/>
              </a:rPr>
              <a:t>zimi se veoma ohladi, a ljeti veoma ugrije</a:t>
            </a:r>
            <a:endParaRPr lang="hr-HR" i="1" dirty="0" smtClean="0"/>
          </a:p>
          <a:p>
            <a:r>
              <a:rPr lang="hr-HR" dirty="0" smtClean="0"/>
              <a:t>More se sporo grije i sporo hladi </a:t>
            </a:r>
            <a:r>
              <a:rPr lang="hr-HR" dirty="0" smtClean="0">
                <a:sym typeface="Wingdings" panose="05000000000000000000" pitchFamily="2" charset="2"/>
              </a:rPr>
              <a:t> </a:t>
            </a:r>
            <a:r>
              <a:rPr lang="hr-HR" i="1" dirty="0" smtClean="0">
                <a:sym typeface="Wingdings" panose="05000000000000000000" pitchFamily="2" charset="2"/>
              </a:rPr>
              <a:t>ljeti djeluje rashlađujuće, zimi ublažava hladnoću</a:t>
            </a:r>
            <a:endParaRPr lang="hr-HR" i="1" dirty="0"/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786545" y="1349761"/>
            <a:ext cx="4167277" cy="3435187"/>
          </a:xfrm>
          <a:prstGeom prst="rect">
            <a:avLst/>
          </a:prstGeom>
        </p:spPr>
      </p:pic>
      <p:sp>
        <p:nvSpPr>
          <p:cNvPr id="5" name="Pravokutnik 4"/>
          <p:cNvSpPr/>
          <p:nvPr/>
        </p:nvSpPr>
        <p:spPr>
          <a:xfrm>
            <a:off x="8237173" y="2910018"/>
            <a:ext cx="504056" cy="432048"/>
          </a:xfrm>
          <a:prstGeom prst="rect">
            <a:avLst/>
          </a:prstGeom>
          <a:noFill/>
          <a:ln w="28575" cmpd="sng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8" name="Pravokutnik 7"/>
          <p:cNvSpPr/>
          <p:nvPr/>
        </p:nvSpPr>
        <p:spPr>
          <a:xfrm>
            <a:off x="8150087" y="4009204"/>
            <a:ext cx="454361" cy="650777"/>
          </a:xfrm>
          <a:prstGeom prst="rect">
            <a:avLst/>
          </a:prstGeom>
          <a:noFill/>
          <a:ln w="28575" cmpd="sng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9" name="Pravokutnik 8"/>
          <p:cNvSpPr/>
          <p:nvPr/>
        </p:nvSpPr>
        <p:spPr>
          <a:xfrm>
            <a:off x="5466356" y="3252047"/>
            <a:ext cx="504056" cy="432048"/>
          </a:xfrm>
          <a:prstGeom prst="rect">
            <a:avLst/>
          </a:prstGeom>
          <a:noFill/>
          <a:ln w="28575" cmpd="sng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10" name="Pravokutnik 9"/>
          <p:cNvSpPr/>
          <p:nvPr/>
        </p:nvSpPr>
        <p:spPr>
          <a:xfrm>
            <a:off x="5718384" y="4009204"/>
            <a:ext cx="454361" cy="650777"/>
          </a:xfrm>
          <a:prstGeom prst="rect">
            <a:avLst/>
          </a:prstGeom>
          <a:noFill/>
          <a:ln w="28575" cmpd="sng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24990784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5" grpId="0" animBg="1"/>
      <p:bldP spid="8" grpId="0" animBg="1"/>
      <p:bldP spid="9" grpId="0" animBg="1"/>
      <p:bldP spid="1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hr-HR" dirty="0" smtClean="0"/>
              <a:t>Nadmorska visina i reljef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457200" y="1851670"/>
            <a:ext cx="4114800" cy="2742952"/>
          </a:xfrm>
        </p:spPr>
        <p:txBody>
          <a:bodyPr>
            <a:normAutofit fontScale="85000" lnSpcReduction="10000"/>
          </a:bodyPr>
          <a:lstStyle/>
          <a:p>
            <a:r>
              <a:rPr lang="hr-HR" dirty="0" smtClean="0"/>
              <a:t>S povećanjem visine temperatura zraka se snižava</a:t>
            </a:r>
          </a:p>
          <a:p>
            <a:r>
              <a:rPr lang="hr-HR" dirty="0" smtClean="0"/>
              <a:t>Za svakih 200 m porasta visine prosječno je 1°C hladnije</a:t>
            </a:r>
          </a:p>
          <a:p>
            <a:endParaRPr lang="hr-HR" dirty="0"/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355976" y="1609774"/>
            <a:ext cx="4590564" cy="30502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2946468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hr-HR" dirty="0" smtClean="0"/>
              <a:t>Reljef utječe: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457200" y="1563637"/>
            <a:ext cx="4082256" cy="3312369"/>
          </a:xfrm>
        </p:spPr>
        <p:txBody>
          <a:bodyPr>
            <a:normAutofit fontScale="92500" lnSpcReduction="10000"/>
          </a:bodyPr>
          <a:lstStyle/>
          <a:p>
            <a:r>
              <a:rPr lang="hr-HR" dirty="0" smtClean="0"/>
              <a:t>Veličinom</a:t>
            </a:r>
          </a:p>
          <a:p>
            <a:r>
              <a:rPr lang="hr-HR" dirty="0" smtClean="0"/>
              <a:t>Oblikom</a:t>
            </a:r>
          </a:p>
          <a:p>
            <a:r>
              <a:rPr lang="hr-HR" dirty="0" smtClean="0"/>
              <a:t>Položajem</a:t>
            </a:r>
          </a:p>
          <a:p>
            <a:r>
              <a:rPr lang="hr-HR" dirty="0" smtClean="0"/>
              <a:t>Izloženošću ravnina i neravnina Sunčevom zagrijavanju i strujanjima zraka</a:t>
            </a:r>
            <a:endParaRPr lang="hr-HR" dirty="0"/>
          </a:p>
        </p:txBody>
      </p:sp>
      <p:pic>
        <p:nvPicPr>
          <p:cNvPr id="5" name="Slika 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506349" y="1480744"/>
            <a:ext cx="4496569" cy="3211835"/>
          </a:xfrm>
          <a:prstGeom prst="rect">
            <a:avLst/>
          </a:prstGeom>
        </p:spPr>
      </p:pic>
      <p:pic>
        <p:nvPicPr>
          <p:cNvPr id="4" name="Picture 4" descr="Fotografija Svjetlane ViÅ¡niÄ.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06466" y="1224591"/>
            <a:ext cx="4329442" cy="32470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Fotografija Svjetlane ViÅ¡niÄ.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50471" y="1297317"/>
            <a:ext cx="4443860" cy="33328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Slika 6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676321" y="1176361"/>
            <a:ext cx="4248150" cy="3486150"/>
          </a:xfrm>
          <a:prstGeom prst="rect">
            <a:avLst/>
          </a:prstGeom>
        </p:spPr>
      </p:pic>
      <p:pic>
        <p:nvPicPr>
          <p:cNvPr id="8" name="Slika 7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4284410" y="1112179"/>
            <a:ext cx="4800248" cy="35644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0352258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771550"/>
            <a:ext cx="3682752" cy="720080"/>
          </a:xfrm>
        </p:spPr>
        <p:txBody>
          <a:bodyPr>
            <a:normAutofit fontScale="90000"/>
          </a:bodyPr>
          <a:lstStyle/>
          <a:p>
            <a:pPr algn="l"/>
            <a:r>
              <a:rPr lang="hr-HR" dirty="0" smtClean="0"/>
              <a:t>Vjetar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457200" y="1491630"/>
            <a:ext cx="3250704" cy="3723879"/>
          </a:xfrm>
        </p:spPr>
        <p:txBody>
          <a:bodyPr>
            <a:normAutofit fontScale="85000" lnSpcReduction="20000"/>
          </a:bodyPr>
          <a:lstStyle/>
          <a:p>
            <a:r>
              <a:rPr lang="hr-HR" dirty="0" smtClean="0"/>
              <a:t>Svojstva prevladavajućeg vjetra</a:t>
            </a:r>
          </a:p>
          <a:p>
            <a:pPr>
              <a:buFontTx/>
              <a:buChar char="-"/>
            </a:pPr>
            <a:r>
              <a:rPr lang="hr-HR" dirty="0" smtClean="0"/>
              <a:t>Ako puše nad morem, donosi vlagu</a:t>
            </a:r>
          </a:p>
          <a:p>
            <a:pPr>
              <a:buFontTx/>
              <a:buChar char="-"/>
            </a:pPr>
            <a:r>
              <a:rPr lang="hr-HR" dirty="0" smtClean="0"/>
              <a:t>Ako puše nad kopnom, ljeti se zagrije, a zimi rashladi</a:t>
            </a:r>
            <a:endParaRPr lang="hr-HR" dirty="0"/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923928" y="843858"/>
            <a:ext cx="5065499" cy="39634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0535667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hr-HR" dirty="0" smtClean="0"/>
              <a:t>Morske struje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457200" y="1563637"/>
            <a:ext cx="4114800" cy="3240361"/>
          </a:xfrm>
        </p:spPr>
        <p:txBody>
          <a:bodyPr>
            <a:normAutofit fontScale="85000" lnSpcReduction="10000"/>
          </a:bodyPr>
          <a:lstStyle/>
          <a:p>
            <a:r>
              <a:rPr lang="hr-HR" dirty="0" smtClean="0"/>
              <a:t>Zagrijavaju ili hlade okolno more i zrak</a:t>
            </a:r>
          </a:p>
          <a:p>
            <a:r>
              <a:rPr lang="hr-HR" dirty="0" smtClean="0"/>
              <a:t>Tople morske struje </a:t>
            </a:r>
            <a:r>
              <a:rPr lang="hr-HR" dirty="0" smtClean="0">
                <a:sym typeface="Wingdings" panose="05000000000000000000" pitchFamily="2" charset="2"/>
              </a:rPr>
              <a:t> jače isparavanje  vlažniji zrak  padaline</a:t>
            </a:r>
          </a:p>
          <a:p>
            <a:r>
              <a:rPr lang="hr-HR" dirty="0" smtClean="0">
                <a:sym typeface="Wingdings" panose="05000000000000000000" pitchFamily="2" charset="2"/>
              </a:rPr>
              <a:t>Hladne morske struje  manje vlažan zrak  pustinje</a:t>
            </a:r>
            <a:endParaRPr lang="hr-HR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6016" y="809451"/>
            <a:ext cx="3970784" cy="4298163"/>
          </a:xfrm>
          <a:prstGeom prst="rect">
            <a:avLst/>
          </a:prstGeom>
          <a:noFill/>
          <a:ln w="9525">
            <a:solidFill>
              <a:schemeClr val="accent1">
                <a:lumMod val="75000"/>
              </a:schemeClr>
            </a:solidFill>
            <a:miter lim="800000"/>
            <a:headEnd/>
            <a:tailEnd/>
          </a:ln>
          <a:effectLst/>
        </p:spPr>
      </p:pic>
      <p:cxnSp>
        <p:nvCxnSpPr>
          <p:cNvPr id="5" name="Straight Arrow Connector 6"/>
          <p:cNvCxnSpPr/>
          <p:nvPr/>
        </p:nvCxnSpPr>
        <p:spPr>
          <a:xfrm flipH="1" flipV="1">
            <a:off x="6197446" y="3749699"/>
            <a:ext cx="428628" cy="1214446"/>
          </a:xfrm>
          <a:prstGeom prst="straightConnector1">
            <a:avLst/>
          </a:prstGeom>
          <a:ln w="38100">
            <a:solidFill>
              <a:schemeClr val="accent1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Arrow Connector 8"/>
          <p:cNvCxnSpPr/>
          <p:nvPr/>
        </p:nvCxnSpPr>
        <p:spPr>
          <a:xfrm flipH="1" flipV="1">
            <a:off x="6012160" y="3821138"/>
            <a:ext cx="428628" cy="1214446"/>
          </a:xfrm>
          <a:prstGeom prst="straightConnector1">
            <a:avLst/>
          </a:prstGeom>
          <a:ln w="38100">
            <a:solidFill>
              <a:schemeClr val="accent1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Freeform 9"/>
          <p:cNvSpPr/>
          <p:nvPr/>
        </p:nvSpPr>
        <p:spPr>
          <a:xfrm>
            <a:off x="6487668" y="4046500"/>
            <a:ext cx="532720" cy="646161"/>
          </a:xfrm>
          <a:custGeom>
            <a:avLst/>
            <a:gdLst>
              <a:gd name="connsiteX0" fmla="*/ 0 w 566737"/>
              <a:gd name="connsiteY0" fmla="*/ 57150 h 785812"/>
              <a:gd name="connsiteX1" fmla="*/ 9525 w 566737"/>
              <a:gd name="connsiteY1" fmla="*/ 133350 h 785812"/>
              <a:gd name="connsiteX2" fmla="*/ 42862 w 566737"/>
              <a:gd name="connsiteY2" fmla="*/ 190500 h 785812"/>
              <a:gd name="connsiteX3" fmla="*/ 95250 w 566737"/>
              <a:gd name="connsiteY3" fmla="*/ 228600 h 785812"/>
              <a:gd name="connsiteX4" fmla="*/ 104775 w 566737"/>
              <a:gd name="connsiteY4" fmla="*/ 290512 h 785812"/>
              <a:gd name="connsiteX5" fmla="*/ 161925 w 566737"/>
              <a:gd name="connsiteY5" fmla="*/ 361950 h 785812"/>
              <a:gd name="connsiteX6" fmla="*/ 176212 w 566737"/>
              <a:gd name="connsiteY6" fmla="*/ 428625 h 785812"/>
              <a:gd name="connsiteX7" fmla="*/ 176212 w 566737"/>
              <a:gd name="connsiteY7" fmla="*/ 523875 h 785812"/>
              <a:gd name="connsiteX8" fmla="*/ 195262 w 566737"/>
              <a:gd name="connsiteY8" fmla="*/ 576262 h 785812"/>
              <a:gd name="connsiteX9" fmla="*/ 209550 w 566737"/>
              <a:gd name="connsiteY9" fmla="*/ 657225 h 785812"/>
              <a:gd name="connsiteX10" fmla="*/ 233362 w 566737"/>
              <a:gd name="connsiteY10" fmla="*/ 747712 h 785812"/>
              <a:gd name="connsiteX11" fmla="*/ 285750 w 566737"/>
              <a:gd name="connsiteY11" fmla="*/ 785812 h 785812"/>
              <a:gd name="connsiteX12" fmla="*/ 390525 w 566737"/>
              <a:gd name="connsiteY12" fmla="*/ 762000 h 785812"/>
              <a:gd name="connsiteX13" fmla="*/ 457200 w 566737"/>
              <a:gd name="connsiteY13" fmla="*/ 709612 h 785812"/>
              <a:gd name="connsiteX14" fmla="*/ 500062 w 566737"/>
              <a:gd name="connsiteY14" fmla="*/ 581025 h 785812"/>
              <a:gd name="connsiteX15" fmla="*/ 566737 w 566737"/>
              <a:gd name="connsiteY15" fmla="*/ 523875 h 785812"/>
              <a:gd name="connsiteX16" fmla="*/ 528637 w 566737"/>
              <a:gd name="connsiteY16" fmla="*/ 461962 h 785812"/>
              <a:gd name="connsiteX17" fmla="*/ 514350 w 566737"/>
              <a:gd name="connsiteY17" fmla="*/ 381000 h 785812"/>
              <a:gd name="connsiteX18" fmla="*/ 438150 w 566737"/>
              <a:gd name="connsiteY18" fmla="*/ 342900 h 785812"/>
              <a:gd name="connsiteX19" fmla="*/ 381000 w 566737"/>
              <a:gd name="connsiteY19" fmla="*/ 300037 h 785812"/>
              <a:gd name="connsiteX20" fmla="*/ 309562 w 566737"/>
              <a:gd name="connsiteY20" fmla="*/ 214312 h 785812"/>
              <a:gd name="connsiteX21" fmla="*/ 257175 w 566737"/>
              <a:gd name="connsiteY21" fmla="*/ 104775 h 785812"/>
              <a:gd name="connsiteX22" fmla="*/ 219075 w 566737"/>
              <a:gd name="connsiteY22" fmla="*/ 9525 h 785812"/>
              <a:gd name="connsiteX23" fmla="*/ 95250 w 566737"/>
              <a:gd name="connsiteY23" fmla="*/ 9525 h 785812"/>
              <a:gd name="connsiteX24" fmla="*/ 14287 w 566737"/>
              <a:gd name="connsiteY24" fmla="*/ 0 h 785812"/>
              <a:gd name="connsiteX25" fmla="*/ 0 w 566737"/>
              <a:gd name="connsiteY25" fmla="*/ 57150 h 7858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566737" h="785812">
                <a:moveTo>
                  <a:pt x="0" y="57150"/>
                </a:moveTo>
                <a:lnTo>
                  <a:pt x="9525" y="133350"/>
                </a:lnTo>
                <a:lnTo>
                  <a:pt x="42862" y="190500"/>
                </a:lnTo>
                <a:lnTo>
                  <a:pt x="95250" y="228600"/>
                </a:lnTo>
                <a:cubicBezTo>
                  <a:pt x="100333" y="284522"/>
                  <a:pt x="92170" y="265304"/>
                  <a:pt x="104775" y="290512"/>
                </a:cubicBezTo>
                <a:lnTo>
                  <a:pt x="161925" y="361950"/>
                </a:lnTo>
                <a:lnTo>
                  <a:pt x="176212" y="428625"/>
                </a:lnTo>
                <a:lnTo>
                  <a:pt x="176212" y="523875"/>
                </a:lnTo>
                <a:lnTo>
                  <a:pt x="195262" y="576262"/>
                </a:lnTo>
                <a:cubicBezTo>
                  <a:pt x="209843" y="654022"/>
                  <a:pt x="209550" y="626619"/>
                  <a:pt x="209550" y="657225"/>
                </a:cubicBezTo>
                <a:lnTo>
                  <a:pt x="233362" y="747712"/>
                </a:lnTo>
                <a:lnTo>
                  <a:pt x="285750" y="785812"/>
                </a:lnTo>
                <a:cubicBezTo>
                  <a:pt x="387306" y="761632"/>
                  <a:pt x="351493" y="762000"/>
                  <a:pt x="390525" y="762000"/>
                </a:cubicBezTo>
                <a:lnTo>
                  <a:pt x="457200" y="709612"/>
                </a:lnTo>
                <a:lnTo>
                  <a:pt x="500062" y="581025"/>
                </a:lnTo>
                <a:lnTo>
                  <a:pt x="566737" y="523875"/>
                </a:lnTo>
                <a:cubicBezTo>
                  <a:pt x="527756" y="465404"/>
                  <a:pt x="528637" y="489620"/>
                  <a:pt x="528637" y="461962"/>
                </a:cubicBezTo>
                <a:lnTo>
                  <a:pt x="514350" y="381000"/>
                </a:lnTo>
                <a:cubicBezTo>
                  <a:pt x="451916" y="339378"/>
                  <a:pt x="480095" y="342900"/>
                  <a:pt x="438150" y="342900"/>
                </a:cubicBezTo>
                <a:lnTo>
                  <a:pt x="381000" y="300037"/>
                </a:lnTo>
                <a:lnTo>
                  <a:pt x="309562" y="214312"/>
                </a:lnTo>
                <a:lnTo>
                  <a:pt x="257175" y="104775"/>
                </a:lnTo>
                <a:lnTo>
                  <a:pt x="219075" y="9525"/>
                </a:lnTo>
                <a:lnTo>
                  <a:pt x="95250" y="9525"/>
                </a:lnTo>
                <a:lnTo>
                  <a:pt x="14287" y="0"/>
                </a:lnTo>
                <a:lnTo>
                  <a:pt x="0" y="57150"/>
                </a:lnTo>
                <a:close/>
              </a:path>
            </a:pathLst>
          </a:cu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 dirty="0"/>
          </a:p>
        </p:txBody>
      </p:sp>
      <p:sp>
        <p:nvSpPr>
          <p:cNvPr id="8" name="TextBox 10"/>
          <p:cNvSpPr txBox="1"/>
          <p:nvPr/>
        </p:nvSpPr>
        <p:spPr>
          <a:xfrm>
            <a:off x="6411760" y="4128361"/>
            <a:ext cx="12113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400" dirty="0" smtClean="0"/>
              <a:t>Pustinja </a:t>
            </a:r>
            <a:br>
              <a:rPr lang="hr-HR" sz="1400" dirty="0" smtClean="0"/>
            </a:br>
            <a:r>
              <a:rPr lang="hr-HR" sz="1400" dirty="0" smtClean="0"/>
              <a:t>Namib</a:t>
            </a:r>
            <a:endParaRPr lang="hr-HR" sz="1400" dirty="0"/>
          </a:p>
        </p:txBody>
      </p:sp>
      <p:sp>
        <p:nvSpPr>
          <p:cNvPr id="9" name="TextBox 11"/>
          <p:cNvSpPr txBox="1"/>
          <p:nvPr/>
        </p:nvSpPr>
        <p:spPr>
          <a:xfrm>
            <a:off x="5835090" y="4520293"/>
            <a:ext cx="12113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400" dirty="0" smtClean="0"/>
              <a:t>Benguelska </a:t>
            </a:r>
          </a:p>
          <a:p>
            <a:r>
              <a:rPr lang="hr-HR" sz="1400" dirty="0" smtClean="0"/>
              <a:t>struja</a:t>
            </a:r>
            <a:endParaRPr lang="hr-HR" sz="1400" dirty="0"/>
          </a:p>
        </p:txBody>
      </p:sp>
    </p:spTree>
    <p:extLst>
      <p:ext uri="{BB962C8B-B14F-4D97-AF65-F5344CB8AC3E}">
        <p14:creationId xmlns:p14="http://schemas.microsoft.com/office/powerpoint/2010/main" xmlns="" val="15581621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7" grpId="0" animBg="1"/>
      <p:bldP spid="8" grpId="0"/>
      <p:bldP spid="9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2">
            <a:lumMod val="60000"/>
            <a:lumOff val="40000"/>
          </a:schemeClr>
        </a:solidFill>
        <a:ln w="0" cmpd="sng"/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2.xml><?xml version="1.0" encoding="utf-8"?>
<a:theme xmlns:a="http://schemas.openxmlformats.org/drawingml/2006/main" name="Tema sustava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479</TotalTime>
  <Words>425</Words>
  <Application>Microsoft Office PowerPoint</Application>
  <PresentationFormat>On-screen Show (16:9)</PresentationFormat>
  <Paragraphs>89</Paragraphs>
  <Slides>17</Slides>
  <Notes>13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Office Theme</vt:lpstr>
      <vt:lpstr>Klimatski čimbenici</vt:lpstr>
      <vt:lpstr>Zašto se luka Murmansk ne zaleđuje?</vt:lpstr>
      <vt:lpstr>O čemu ovisi klima?</vt:lpstr>
      <vt:lpstr>Udaljenost od ekvatora</vt:lpstr>
      <vt:lpstr>Raspodjela kopna i mora</vt:lpstr>
      <vt:lpstr>Nadmorska visina i reljef</vt:lpstr>
      <vt:lpstr>Reljef utječe:</vt:lpstr>
      <vt:lpstr>Vjetar</vt:lpstr>
      <vt:lpstr>Morske struje</vt:lpstr>
      <vt:lpstr>Biljni pokrov i čovjek</vt:lpstr>
      <vt:lpstr>Park Maksimir (1) najveći je park u gradu Zagrebu, a Central park (2) u New Yorku najveći je na svijetu. Kako se naziva park u gradu u kojemu stanujete, ili u vama najbližem gradu? </vt:lpstr>
      <vt:lpstr>Slide 12</vt:lpstr>
      <vt:lpstr>Ponavljanje</vt:lpstr>
      <vt:lpstr>Ponavljanje</vt:lpstr>
      <vt:lpstr>Ponavljanje</vt:lpstr>
      <vt:lpstr>Ponavljanje</vt:lpstr>
      <vt:lpstr>Hvala na pažnji!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jloncar</dc:creator>
  <cp:lastModifiedBy>sbp</cp:lastModifiedBy>
  <cp:revision>28</cp:revision>
  <dcterms:created xsi:type="dcterms:W3CDTF">2019-03-27T12:00:31Z</dcterms:created>
  <dcterms:modified xsi:type="dcterms:W3CDTF">2019-09-19T12:51:46Z</dcterms:modified>
</cp:coreProperties>
</file>